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63" r:id="rId3"/>
    <p:sldId id="264" r:id="rId4"/>
    <p:sldId id="277" r:id="rId5"/>
    <p:sldId id="348" r:id="rId6"/>
    <p:sldId id="257" r:id="rId7"/>
    <p:sldId id="276" r:id="rId8"/>
    <p:sldId id="259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7" r:id="rId47"/>
    <p:sldId id="386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ttard" initials="AA" lastIdx="2" clrIdx="0">
    <p:extLst>
      <p:ext uri="{19B8F6BF-5375-455C-9EA6-DF929625EA0E}">
        <p15:presenceInfo xmlns:p15="http://schemas.microsoft.com/office/powerpoint/2012/main" userId="56c7af673aecff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>
        <p:scale>
          <a:sx n="125" d="100"/>
          <a:sy n="125" d="100"/>
        </p:scale>
        <p:origin x="9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8C04-9E5E-451F-B1E8-32120E085B2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4E8D-EB33-48D4-8045-C42E2C8A0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2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1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4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4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53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18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2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1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8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8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0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44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2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1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5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0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5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1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00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3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0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9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1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5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6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01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4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83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5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7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75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677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304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51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8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4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67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3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62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2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16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727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61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183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02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53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485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7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78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47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26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876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8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3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7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76B-B297-4A05-AE6D-6D19D435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07AA-1266-4B9C-B681-B8BBC1213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E842-4E38-4746-9F30-E38A32D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09D0-2E2D-4576-9581-992E77D7F9F9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EAA7-493F-4CC7-997B-0EB2888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7B79-C00A-4C35-BEF9-0CD59A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06D-4151-4E22-AA8F-AD4B508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A1F41-A09F-4CBD-9740-C8BFB18A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C3F2-C181-44A8-BB64-98CED6E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62A8-9106-478C-82C9-85C4D8753663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5D97-2137-474B-BB47-7FA3CBF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2132-24BA-482C-9681-A99FBF6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CA734-54B9-4517-930F-BB7B0165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5B5-445C-454C-852C-582D2BF41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9284-79B0-4D59-BDB0-FA7A117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F4A-80A9-43A3-82B8-5373B7C897E3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E986-81C9-4877-9057-3C98525D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EA329-480F-4F2A-9DCC-4A6D9457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FE16-77BD-43D6-AE09-D70E366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A9D-C754-4577-9DE7-4EB597C3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F4BA-0F11-40B6-A40D-30E35124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Integrating Arm Cortex-M1 Soft CPUs into Xilinx FPGAs Workshop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C4D6-0A46-4C04-ACB7-F154CB2F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7E6-1043-473C-B430-ACE564B2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F93-B5F4-471D-84F5-4986EDAF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EB3-CF75-49B8-8241-A5102B409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A29F-CA8C-4852-8EF5-0EEFF1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0D27-F759-4BB9-A74A-BD116BE4FD2A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2CFF-8AC1-41BD-B938-D527639E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AE9-B867-42D1-9C05-2CC663D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626-AE8A-4026-96C3-D855987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4795-B124-404A-8F93-B7545AFF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9119-A809-4667-8EF9-B705301E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2C896-8D61-43EC-876C-FD3DBF3B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A777-792C-4049-89AA-C4D825EC1A4B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941B-A79C-48E1-AA3C-44EFD8AB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029D-AD0B-455C-80E9-147D7BE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E46-01B6-4A51-9C88-69066A82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7957-D3A4-4305-A2BA-3C3682A2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9756-0820-4F9B-857D-540B02C3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BA15-C86D-4DC7-B552-D1EB4444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AB69C-322B-4D4C-AF35-E1434508A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95221-D055-4DD3-B7B8-7BAB2421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9E72-DEEC-4BAC-9013-E70BED12C4EC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A8E6D-FCA1-4743-89F8-2F1D7B91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BD95C-6629-49E5-ABB8-4E8BBF3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402-468B-4AB3-97E3-C617DE72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27401-541B-4705-B95A-2D9638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37DA-9E57-425C-BEE5-80CCA221B860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6F1A-0607-46E0-A637-E113100E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C4C-051E-4F8C-A75B-CA1E219A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E7B8-6EA3-461A-8B9C-23CD3DF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9C54-F12F-4F39-8251-CA876262F5CE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D91F-46A1-493D-892D-2505BDE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F9CA-F145-4F9B-897F-BBE950F2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380-887D-4F2E-94C7-A0C210B9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94BD-9AD1-4057-B185-69216ED7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946B-DA1E-47C8-B4BE-7FA85AEB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C02C-1F68-41AC-B68B-E0196DF0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F144-7B92-4293-9DF9-3DE640C60A5D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2210-340B-405A-BAE9-02535C0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795D-E0E6-4044-A37B-47B9FBEC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96-6531-4CB8-832C-AE210F58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F941F-3C38-4091-98FA-4EB2569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69BA-52D4-4C5F-B611-604850AD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AF81-0D3A-4C9E-AA83-DDF76229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D547-DBAF-42E0-A053-6D6D5BB528DB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FBFA4-AB81-48BE-8E34-0E2DE67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3717-B3D2-4F33-A87D-A9354950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C1CC5-A931-4882-AC52-6A65286D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7721-6F3A-462C-B394-8F4A08BE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6C1F-E69D-4302-953F-9BB8B0552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3522-CA21-4EED-8420-289AA7B5D31B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2175-BA40-4F4E-AFC0-D292CFC50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1C41-15C0-4B34-BAF1-AEAF04BC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 ">
            <a:extLst>
              <a:ext uri="{FF2B5EF4-FFF2-40B4-BE49-F238E27FC236}">
                <a16:creationId xmlns:a16="http://schemas.microsoft.com/office/drawing/2014/main" id="{8149D057-678C-469A-AEED-61928EF07F1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12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aylorCEngFIET/CrowdSupplyWorkShop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am@adiuvoengineerin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igilentinc.com/basys-3-artix-7-fpga-beginner-board-recommended-for-introductory-user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t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TaylorCEngFIET/CrowdSupplyWorkShop1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E5B-84E1-414C-A9BF-22AF1999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D3D-8775-4098-A8AC-734F29B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Adiuvo</a:t>
            </a:r>
            <a:r>
              <a:rPr lang="en-US" dirty="0"/>
              <a:t> Engineering &amp; Training, Ltd.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073E9E-314E-4AB2-B263-9724E1A09F8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Crowd Supply</a:t>
            </a:r>
            <a:endParaRPr lang="en-US" sz="5400" b="1" dirty="0">
              <a:solidFill>
                <a:srgbClr val="FF0000"/>
              </a:solidFill>
            </a:endParaRPr>
          </a:p>
          <a:p>
            <a:pPr algn="l"/>
            <a:endParaRPr lang="en-US" sz="5400" b="1" dirty="0"/>
          </a:p>
          <a:p>
            <a:pPr algn="l"/>
            <a:r>
              <a:rPr lang="en-US" sz="4800" dirty="0"/>
              <a:t>Course Workbook 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60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90875" y="1865815"/>
            <a:ext cx="5810250" cy="4259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When the Basys3 board is installed, a green check will appear next to the board. Click “Close” to return to the </a:t>
            </a:r>
            <a:r>
              <a:rPr lang="en-US" dirty="0" err="1"/>
              <a:t>Vivado</a:t>
            </a:r>
            <a:r>
              <a:rPr lang="en-US" dirty="0"/>
              <a:t> start page.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6BFB12-7D21-449A-A70D-7D3D4176E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84" y="1994693"/>
            <a:ext cx="5560650" cy="4001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632854" y="4174409"/>
            <a:ext cx="559583" cy="207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03E5C-2100-4CF8-A1DB-C7F8E30679EA}"/>
              </a:ext>
            </a:extLst>
          </p:cNvPr>
          <p:cNvSpPr/>
          <p:nvPr/>
        </p:nvSpPr>
        <p:spPr>
          <a:xfrm>
            <a:off x="8238308" y="5472147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1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37427" y="1824495"/>
            <a:ext cx="6105525" cy="4305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99140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Under “Quick Start”, select “Create Project”. When prompted, enter a project name (e.g.  “CS1”) and location for the project folder. Click “Next”.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282FAC-CA57-4358-8AC0-A3B508D5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25" y="1918190"/>
            <a:ext cx="5882727" cy="4117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2842485" y="2438545"/>
            <a:ext cx="5695406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821846" y="5662646"/>
            <a:ext cx="562366" cy="342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7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1775" y="1676401"/>
            <a:ext cx="5838825" cy="419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– </a:t>
            </a:r>
            <a:r>
              <a:rPr lang="en-US" dirty="0"/>
              <a:t>“RTL Project” and check “Do no specify sources at this time”. Click “Next”.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F6E52D-DB72-4C93-A38D-37C4D255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88" y="1825732"/>
            <a:ext cx="5554980" cy="38884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097381" y="2377440"/>
            <a:ext cx="5175762" cy="573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690360" y="5372100"/>
            <a:ext cx="736209" cy="342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7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90825" y="1598529"/>
            <a:ext cx="6315075" cy="444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 –</a:t>
            </a:r>
            <a:r>
              <a:rPr lang="en-US" dirty="0"/>
              <a:t>In the “Boards” tab, select the Basys3 board (the selection will turn blue). Click “Next”.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EEF9533-CDAB-4458-8401-AADDDFC17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49" y="1683824"/>
            <a:ext cx="6058417" cy="42408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117547" y="3208185"/>
            <a:ext cx="5654977" cy="573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7018648" y="5534025"/>
            <a:ext cx="736209" cy="312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27B1B-0D84-4F34-AD37-C68F7564DEA4}"/>
              </a:ext>
            </a:extLst>
          </p:cNvPr>
          <p:cNvSpPr/>
          <p:nvPr/>
        </p:nvSpPr>
        <p:spPr>
          <a:xfrm>
            <a:off x="3405684" y="2302959"/>
            <a:ext cx="461642" cy="163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17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86075" y="1598528"/>
            <a:ext cx="6105525" cy="43355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Review the project summary page and click “Finish”.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693E7B-C039-4029-9623-51EAC0E7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28" y="1751729"/>
            <a:ext cx="5790111" cy="40530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7541455" y="5419725"/>
            <a:ext cx="736209" cy="385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39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971550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 –</a:t>
            </a:r>
            <a:r>
              <a:rPr lang="en-US" dirty="0"/>
              <a:t>The open project should appear as below. In Flow Navigator &gt; IP Integrator, select “Create Block Design”.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7BB5E-1E8D-4C6A-A0D9-6B6311BB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5" y="1698297"/>
            <a:ext cx="8376306" cy="4188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1737026" y="2734491"/>
            <a:ext cx="1046322" cy="25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7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67101" y="2060193"/>
            <a:ext cx="3924300" cy="2368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Leave the defaults in the dialogue box which appears. Click “OK”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70CD3-C1CE-4E13-A1C1-56FBC83C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15" y="2231988"/>
            <a:ext cx="3676650" cy="2019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5359789" y="3808877"/>
            <a:ext cx="736209" cy="25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04975" y="1770323"/>
            <a:ext cx="87439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01705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10 – </a:t>
            </a:r>
            <a:r>
              <a:rPr lang="en-US" dirty="0"/>
              <a:t>Once the Block Design is created, select the Board tab and drag the system clock onto the block design. The block will appear in the diagram as shown below.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868ADB-0BE5-4554-888B-534B8E2D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87" y="1918008"/>
            <a:ext cx="8490024" cy="42450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060895" y="2314104"/>
            <a:ext cx="409471" cy="17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8FB35-113B-4BCB-B9F5-CC42DF1036B2}"/>
              </a:ext>
            </a:extLst>
          </p:cNvPr>
          <p:cNvSpPr/>
          <p:nvPr/>
        </p:nvSpPr>
        <p:spPr>
          <a:xfrm rot="411324">
            <a:off x="3925589" y="3081846"/>
            <a:ext cx="3458329" cy="1666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19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9016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11 – </a:t>
            </a:r>
            <a:r>
              <a:rPr lang="en-US" dirty="0"/>
              <a:t>From the Board tab, drag the Reset signal on to the reset pin of the clock wizard. After placement, the reset will appear external as shown below.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C860EC-916A-42AA-A271-DBFDB8BE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94" y="1709190"/>
            <a:ext cx="8272180" cy="43458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8FB35-113B-4BCB-B9F5-CC42DF1036B2}"/>
              </a:ext>
            </a:extLst>
          </p:cNvPr>
          <p:cNvSpPr/>
          <p:nvPr/>
        </p:nvSpPr>
        <p:spPr>
          <a:xfrm>
            <a:off x="4152589" y="3419323"/>
            <a:ext cx="2578901" cy="13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3947853" y="2345106"/>
            <a:ext cx="409471" cy="17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1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55222" y="2144882"/>
            <a:ext cx="5455378" cy="408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931178"/>
            <a:ext cx="105155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Step 12 – </a:t>
            </a:r>
            <a:r>
              <a:rPr lang="en-US" sz="1700" dirty="0"/>
              <a:t>Double click on the clock wizard block to open its customization menu. Check output clocks clk_out1, clk_out2, and </a:t>
            </a:r>
            <a:r>
              <a:rPr lang="en-US" sz="1700" dirty="0" err="1"/>
              <a:t>clk_out</a:t>
            </a:r>
            <a:r>
              <a:rPr lang="en-US" sz="1700" dirty="0"/>
              <a:t> 3 and set output frequency as shown below: </a:t>
            </a:r>
          </a:p>
          <a:p>
            <a:r>
              <a:rPr lang="en-US" sz="1700" b="1" dirty="0"/>
              <a:t>CLK1</a:t>
            </a:r>
            <a:r>
              <a:rPr lang="en-US" sz="1700" dirty="0"/>
              <a:t> = 20 MHz, </a:t>
            </a:r>
            <a:r>
              <a:rPr lang="en-US" sz="1700" b="1" dirty="0"/>
              <a:t>CLK2</a:t>
            </a:r>
            <a:r>
              <a:rPr lang="en-US" sz="1700" dirty="0"/>
              <a:t> = 25MHz, </a:t>
            </a:r>
            <a:r>
              <a:rPr lang="en-US" sz="1700" b="1" dirty="0"/>
              <a:t>CLK3</a:t>
            </a:r>
            <a:r>
              <a:rPr lang="en-US" sz="1700" dirty="0"/>
              <a:t> = 50MHz</a:t>
            </a:r>
          </a:p>
          <a:p>
            <a:r>
              <a:rPr lang="en-US" sz="1700" dirty="0"/>
              <a:t>Click “OK” to confirm settings and return to block diagram. 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8490B3C-8504-418E-94A1-5AD86E5F6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69" y="2287211"/>
            <a:ext cx="5143467" cy="3518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797439" y="3135123"/>
            <a:ext cx="1934028" cy="531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30F4F5-3A8C-4A1E-946C-329F2E9CE4C3}"/>
              </a:ext>
            </a:extLst>
          </p:cNvPr>
          <p:cNvSpPr/>
          <p:nvPr/>
        </p:nvSpPr>
        <p:spPr>
          <a:xfrm>
            <a:off x="7611531" y="5608263"/>
            <a:ext cx="360392" cy="154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13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99DE-44D7-433D-8C72-BC3E0E5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AEA68-8B75-4C65-B89D-367332FA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754662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989">
                  <a:extLst>
                    <a:ext uri="{9D8B030D-6E8A-4147-A177-3AD203B41FA5}">
                      <a16:colId xmlns:a16="http://schemas.microsoft.com/office/drawing/2014/main" val="3763110940"/>
                    </a:ext>
                  </a:extLst>
                </a:gridCol>
                <a:gridCol w="4944611">
                  <a:extLst>
                    <a:ext uri="{9D8B030D-6E8A-4147-A177-3AD203B41FA5}">
                      <a16:colId xmlns:a16="http://schemas.microsoft.com/office/drawing/2014/main" val="220799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About this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 action="ppaction://hlinksldjump"/>
                        </a:rPr>
                        <a:t>Slide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Pre-Lab: Workshop Prerequisites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Slide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2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: Implementing the Vivado Design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 action="ppaction://hlinksldjump"/>
                        </a:rPr>
                        <a:t>Slide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363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162-AF5C-44D0-856A-59DC3F0C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E373-8B15-4840-88FF-308B737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52600" y="1638300"/>
            <a:ext cx="8410575" cy="4352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13 – </a:t>
            </a:r>
            <a:r>
              <a:rPr lang="en-US" dirty="0"/>
              <a:t>Click on the + symbol and add a </a:t>
            </a:r>
            <a:r>
              <a:rPr lang="en-US" i="1" dirty="0" err="1"/>
              <a:t>MicroBlaze</a:t>
            </a:r>
            <a:r>
              <a:rPr lang="en-US" dirty="0"/>
              <a:t> IP block to the block design.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A6CE82-21F6-4441-B98B-92B4674F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71" y="1807358"/>
            <a:ext cx="8186626" cy="4093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6078377" y="2325686"/>
            <a:ext cx="167642" cy="163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57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51743" y="2339120"/>
            <a:ext cx="6151186" cy="3753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14 – </a:t>
            </a:r>
            <a:r>
              <a:rPr lang="en-US" dirty="0"/>
              <a:t>Run Block Automation from the Designer Assistance suggestion, or by right-clicking the block diagram and selecting “Run Block Automation”. Select the </a:t>
            </a:r>
            <a:r>
              <a:rPr lang="en-US" dirty="0" err="1"/>
              <a:t>MicroBlaze</a:t>
            </a:r>
            <a:r>
              <a:rPr lang="en-US" dirty="0"/>
              <a:t> in the menu, set the local memory to 128KB and set the Peripheral AXI  Port to enabled.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C53D28-C351-4073-A51C-DC24CA4B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29" y="2405774"/>
            <a:ext cx="6057139" cy="3696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>
            <a:off x="4932103" y="3693592"/>
            <a:ext cx="2542488" cy="1734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57400" y="1988879"/>
            <a:ext cx="7705725" cy="3937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15 – </a:t>
            </a:r>
            <a:r>
              <a:rPr lang="en-US" dirty="0"/>
              <a:t>This will create the MicroBlaze System as shown below. From the Board tab, drag the USB UART onto the block design. This will create the AXI </a:t>
            </a:r>
            <a:r>
              <a:rPr lang="en-US" dirty="0" err="1"/>
              <a:t>UARTLite</a:t>
            </a:r>
            <a:r>
              <a:rPr lang="en-US" dirty="0"/>
              <a:t> block as shown below.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F1107D-20B3-40B8-9C94-056EF9DF9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8" y="2091547"/>
            <a:ext cx="7524750" cy="37623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133849" y="2450543"/>
            <a:ext cx="400049" cy="164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47E74A-7201-4183-8050-27C562165B45}"/>
              </a:ext>
            </a:extLst>
          </p:cNvPr>
          <p:cNvSpPr/>
          <p:nvPr/>
        </p:nvSpPr>
        <p:spPr>
          <a:xfrm rot="168454">
            <a:off x="3962400" y="3552201"/>
            <a:ext cx="4572000" cy="164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45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152650" y="2054780"/>
            <a:ext cx="7629526" cy="3936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16 – </a:t>
            </a:r>
            <a:r>
              <a:rPr lang="en-US" dirty="0"/>
              <a:t>From the Board tab drag and drop the 4 Push Buttons onto block diagram. This will create the AXI GPIO block as shown below.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8484F2-4838-4E9E-A87D-E04F29C55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21" y="2155806"/>
            <a:ext cx="7439025" cy="37195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197106" y="2520958"/>
            <a:ext cx="400049" cy="164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47E74A-7201-4183-8050-27C562165B45}"/>
              </a:ext>
            </a:extLst>
          </p:cNvPr>
          <p:cNvSpPr/>
          <p:nvPr/>
        </p:nvSpPr>
        <p:spPr>
          <a:xfrm rot="406917">
            <a:off x="4205758" y="3671124"/>
            <a:ext cx="4246266" cy="65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8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536707" y="2208052"/>
            <a:ext cx="5258237" cy="3848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17 – </a:t>
            </a:r>
            <a:r>
              <a:rPr lang="en-US" dirty="0"/>
              <a:t>Double-click on the AXI GPIO IP Block and in the IP Reconfiguration tab and customize the second channel as below (All Outputs, GPIO Width set to 16 bits).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0DA8DC-6537-4EDB-BE2D-ACCB842B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35" y="2306262"/>
            <a:ext cx="5021397" cy="36758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5194404" y="3121160"/>
            <a:ext cx="3416195" cy="2323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57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69253" y="1988879"/>
            <a:ext cx="6453494" cy="40241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18 – </a:t>
            </a:r>
            <a:r>
              <a:rPr lang="en-US" dirty="0"/>
              <a:t>Run Block Automation and select the AXI GPIO S_AXI and AXI </a:t>
            </a:r>
            <a:r>
              <a:rPr lang="en-US" dirty="0" err="1"/>
              <a:t>UARTLite</a:t>
            </a:r>
            <a:r>
              <a:rPr lang="en-US" dirty="0"/>
              <a:t> S_AXI interfaces in the left menu. Click “OK”.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0BB29A-C41F-4D6F-A232-CCF205DB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40" y="2112720"/>
            <a:ext cx="6196371" cy="37819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7870206" y="5589819"/>
            <a:ext cx="663866" cy="24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8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6" y="1770283"/>
            <a:ext cx="8477250" cy="4440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19 – </a:t>
            </a:r>
            <a:r>
              <a:rPr lang="en-US" dirty="0"/>
              <a:t>If you haven’t already, open a web browser and clone the IP files from the GitHub for this lab here: </a:t>
            </a:r>
            <a:r>
              <a:rPr lang="en-US" dirty="0">
                <a:hlinkClick r:id="rId3"/>
              </a:rPr>
              <a:t>https://github.com/ATaylorCEngFIET/Crowd SupplyWorkShop1</a:t>
            </a:r>
            <a:r>
              <a:rPr lang="en-US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BAFE9E-2AB3-4BB2-91E4-2BE924B1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09" y="1883634"/>
            <a:ext cx="8153400" cy="41956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1877909" y="1883634"/>
            <a:ext cx="2417866" cy="821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15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20 – </a:t>
            </a:r>
            <a:r>
              <a:rPr lang="en-US" dirty="0"/>
              <a:t>This will clone three files: one RTL (.</a:t>
            </a:r>
            <a:r>
              <a:rPr lang="en-US" dirty="0" err="1"/>
              <a:t>vhd</a:t>
            </a:r>
            <a:r>
              <a:rPr lang="en-US" dirty="0"/>
              <a:t>) file, a constraints (.</a:t>
            </a:r>
            <a:r>
              <a:rPr lang="en-US" dirty="0" err="1"/>
              <a:t>xdc</a:t>
            </a:r>
            <a:r>
              <a:rPr lang="en-US" dirty="0"/>
              <a:t>) file, and an HLS IP core.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FA36D-10D4-4693-A862-A30F32ED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9" y="1711880"/>
            <a:ext cx="8362950" cy="43034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2706583" y="2237899"/>
            <a:ext cx="1817792" cy="61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55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FF85F7-C7C1-44DA-BB08-49FE135B70DB}"/>
              </a:ext>
            </a:extLst>
          </p:cNvPr>
          <p:cNvSpPr/>
          <p:nvPr/>
        </p:nvSpPr>
        <p:spPr>
          <a:xfrm>
            <a:off x="1524000" y="2053940"/>
            <a:ext cx="3124200" cy="3965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6012657" y="2119744"/>
            <a:ext cx="5124450" cy="3352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21 – </a:t>
            </a:r>
            <a:r>
              <a:rPr lang="en-US" dirty="0"/>
              <a:t>C Under the Flow Navigator &gt; Project Manager tab in </a:t>
            </a:r>
            <a:r>
              <a:rPr lang="en-US" dirty="0" err="1"/>
              <a:t>Vivado</a:t>
            </a:r>
            <a:r>
              <a:rPr lang="en-US" dirty="0"/>
              <a:t>, select “Add Sources”. In the next window, select “Add or create design sources” and click “Next”.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375438-F39F-46F8-BA8F-3AA15B77C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85564"/>
            <a:ext cx="4901970" cy="31718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6964259" y="2762362"/>
            <a:ext cx="1882506" cy="303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9220199" y="4987411"/>
            <a:ext cx="548784" cy="303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9D17F5-9FAB-4A37-B348-DEAF1E0D35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68" b="38569"/>
          <a:stretch/>
        </p:blipFill>
        <p:spPr>
          <a:xfrm>
            <a:off x="1618355" y="2142396"/>
            <a:ext cx="2927453" cy="37889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4248FBF-9F2A-4354-A3EC-79790BCFF26A}"/>
              </a:ext>
            </a:extLst>
          </p:cNvPr>
          <p:cNvSpPr/>
          <p:nvPr/>
        </p:nvSpPr>
        <p:spPr>
          <a:xfrm flipH="1" flipV="1">
            <a:off x="1814509" y="3038474"/>
            <a:ext cx="731045" cy="179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6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62151" y="1876425"/>
            <a:ext cx="8182718" cy="37322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22 – </a:t>
            </a:r>
            <a:r>
              <a:rPr lang="en-US" dirty="0"/>
              <a:t>In the location where you have saved the files from GitHub, select </a:t>
            </a:r>
            <a:r>
              <a:rPr lang="en-US" dirty="0" err="1"/>
              <a:t>seven_seg.vhd</a:t>
            </a:r>
            <a:r>
              <a:rPr lang="en-US" dirty="0"/>
              <a:t> and select “OK” to add the source.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78D06E-0C54-4062-B152-D9FCE9313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32" y="1990725"/>
            <a:ext cx="7981949" cy="35475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2047132" y="2140359"/>
            <a:ext cx="2417866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9020174" y="5216038"/>
            <a:ext cx="545857" cy="322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8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F26-786E-4AAC-8831-2F18D395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BEE-2310-4AA9-A794-722DD837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workbook is designed to be used in conjunction with the Crowd Supply lab one workshop.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contents of this workbook are created by </a:t>
            </a:r>
            <a:r>
              <a:rPr lang="en-US" dirty="0" err="1"/>
              <a:t>Adiuvo</a:t>
            </a:r>
            <a:r>
              <a:rPr lang="en-US" dirty="0"/>
              <a:t> Engineering &amp; Training, Ltd.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any questions about the contents, or need assistance, please contact Adam Taylor at </a:t>
            </a:r>
            <a:r>
              <a:rPr lang="en-US" dirty="0">
                <a:hlinkClick r:id="rId2"/>
              </a:rPr>
              <a:t>adam@adiuvoengineering.com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2772-CFEB-406E-B188-E87E2B7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CD70-85CF-4C37-84A4-8EE8F159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609975" y="2095499"/>
            <a:ext cx="5000626" cy="26479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23 –</a:t>
            </a:r>
            <a:r>
              <a:rPr lang="en-US" dirty="0"/>
              <a:t> Under the Sources tab in </a:t>
            </a:r>
            <a:r>
              <a:rPr lang="en-US" dirty="0" err="1"/>
              <a:t>Vivado</a:t>
            </a:r>
            <a:r>
              <a:rPr lang="en-US" dirty="0"/>
              <a:t>, right-click your block design (e.g., design_1.bd) and select “Create HDL Wrapper”. Select “Let </a:t>
            </a:r>
            <a:r>
              <a:rPr lang="en-US" dirty="0" err="1"/>
              <a:t>Vivado</a:t>
            </a:r>
            <a:r>
              <a:rPr lang="en-US" dirty="0"/>
              <a:t> manage wrapper and auto-update” in next window. Click “OK”. This will create [name of design]_</a:t>
            </a:r>
            <a:r>
              <a:rPr lang="en-US" dirty="0" err="1"/>
              <a:t>wrapper.hdl</a:t>
            </a:r>
            <a:r>
              <a:rPr lang="en-US" dirty="0"/>
              <a:t> under the Sources tab.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717F5666-603D-47DB-86BB-421B5367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28850"/>
            <a:ext cx="4762500" cy="2400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25116-55BD-4BAA-AC1E-536C81AF95D7}"/>
              </a:ext>
            </a:extLst>
          </p:cNvPr>
          <p:cNvSpPr/>
          <p:nvPr/>
        </p:nvSpPr>
        <p:spPr>
          <a:xfrm flipH="1" flipV="1">
            <a:off x="4171207" y="3591204"/>
            <a:ext cx="3115418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5908-70F7-4EA1-9E61-22CD427496F0}"/>
              </a:ext>
            </a:extLst>
          </p:cNvPr>
          <p:cNvSpPr/>
          <p:nvPr/>
        </p:nvSpPr>
        <p:spPr>
          <a:xfrm flipH="1" flipV="1">
            <a:off x="6482195" y="4126043"/>
            <a:ext cx="951017" cy="392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43100" y="1988879"/>
            <a:ext cx="8096250" cy="4208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90619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24 – </a:t>
            </a:r>
            <a:r>
              <a:rPr lang="en-US" sz="1600" dirty="0"/>
              <a:t>From the Design Sources dropdown under Sources, drag the </a:t>
            </a:r>
            <a:r>
              <a:rPr lang="en-US" sz="1600" dirty="0" err="1"/>
              <a:t>seven_segment</a:t>
            </a:r>
            <a:r>
              <a:rPr lang="en-US" sz="1600" dirty="0"/>
              <a:t> RTL block onto the block diagram. Connect the second output port from the GPIO IP to the input of the </a:t>
            </a:r>
            <a:r>
              <a:rPr lang="en-US" sz="1600" dirty="0" err="1"/>
              <a:t>seven_segment</a:t>
            </a:r>
            <a:r>
              <a:rPr lang="en-US" sz="1600" dirty="0"/>
              <a:t> input as below. (You may have to expand “GPIO2” with “+” on the GPIO IP block to display the output port.)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F22D1D-1141-4D86-B80A-98366370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97" y="2160673"/>
            <a:ext cx="7881824" cy="394091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12DDD4-8F06-42E5-9F2E-362A9DACAED7}"/>
              </a:ext>
            </a:extLst>
          </p:cNvPr>
          <p:cNvSpPr/>
          <p:nvPr/>
        </p:nvSpPr>
        <p:spPr>
          <a:xfrm rot="1081110">
            <a:off x="3947176" y="3684163"/>
            <a:ext cx="4163773" cy="507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59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96835" y="1776759"/>
            <a:ext cx="8598329" cy="44906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93117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25 – </a:t>
            </a:r>
            <a:r>
              <a:rPr lang="en-US" sz="1600" dirty="0"/>
              <a:t>Connect </a:t>
            </a:r>
            <a:r>
              <a:rPr lang="en-US" sz="1600" dirty="0" err="1"/>
              <a:t>clk</a:t>
            </a:r>
            <a:r>
              <a:rPr lang="en-US" sz="1600" dirty="0"/>
              <a:t> on the </a:t>
            </a:r>
            <a:r>
              <a:rPr lang="en-US" sz="1600" dirty="0" err="1"/>
              <a:t>seven_segment</a:t>
            </a:r>
            <a:r>
              <a:rPr lang="en-US" sz="1600" dirty="0"/>
              <a:t> block to clk_1 (20 MHZ) of the clock wizard. Make the two ports (</a:t>
            </a:r>
            <a:r>
              <a:rPr lang="en-US" sz="1600" dirty="0" err="1"/>
              <a:t>seven_segment</a:t>
            </a:r>
            <a:r>
              <a:rPr lang="en-US" sz="1600" dirty="0"/>
              <a:t> and </a:t>
            </a:r>
            <a:r>
              <a:rPr lang="en-US" sz="1600" dirty="0" err="1"/>
              <a:t>seven_anode</a:t>
            </a:r>
            <a:r>
              <a:rPr lang="en-US" sz="1600" dirty="0"/>
              <a:t>) external by right-clicking each port and selecting “Make External”. Name them </a:t>
            </a:r>
            <a:r>
              <a:rPr lang="en-US" sz="1600" dirty="0" err="1"/>
              <a:t>seven_seg</a:t>
            </a:r>
            <a:r>
              <a:rPr lang="en-US" sz="1600" dirty="0"/>
              <a:t> &amp; </a:t>
            </a:r>
            <a:r>
              <a:rPr lang="en-US" sz="1600" dirty="0" err="1"/>
              <a:t>seven_seg_led_an</a:t>
            </a:r>
            <a:r>
              <a:rPr lang="en-US" sz="1600" dirty="0"/>
              <a:t> respectively.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C9469D2-A134-4CC1-AB51-FDD3A874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58" y="1915040"/>
            <a:ext cx="8464282" cy="42321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995184" y="3940606"/>
            <a:ext cx="1871230" cy="521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28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962402" y="1927323"/>
            <a:ext cx="4113591" cy="358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26 – </a:t>
            </a:r>
            <a:r>
              <a:rPr lang="en-US" sz="1600" dirty="0"/>
              <a:t>Add a new repository to the IP library by navigating as follows: Project Manager &gt; Settings &gt; Project Settings &gt; IP  &gt; repository &gt; “+” . Select the cloned repository as your directory.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72ADCD9-007C-415A-BD9B-E68A97D5C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06785"/>
            <a:ext cx="3927825" cy="34368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43427" y="4742447"/>
            <a:ext cx="1091513" cy="226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95675" y="2362199"/>
            <a:ext cx="4867275" cy="2857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27 – </a:t>
            </a:r>
            <a:r>
              <a:rPr lang="en-US" dirty="0"/>
              <a:t>This will add one repository to the project as shown by the dialogue below. Click “OK” to exit this window, and then again to exit the settings window.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71031-3810-469D-9BEF-35399D444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59" y="2500338"/>
            <a:ext cx="4667250" cy="2571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048496" y="4581524"/>
            <a:ext cx="1104901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02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66912" y="1850908"/>
            <a:ext cx="8258175" cy="4257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95681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28 – </a:t>
            </a:r>
            <a:r>
              <a:rPr lang="en-US" dirty="0"/>
              <a:t>Under the newly opened IP Catalog tab, right-click on the User Repository (which was just added) and select “Add IP to Repository”.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213064-35C8-440F-8412-63D70B7C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08" y="1984180"/>
            <a:ext cx="8029575" cy="4014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5118632" y="2908183"/>
            <a:ext cx="2048927" cy="323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11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289685" y="1711880"/>
            <a:ext cx="9612630" cy="4448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29 – </a:t>
            </a:r>
            <a:r>
              <a:rPr lang="en-US" dirty="0"/>
              <a:t>In the new window, select the .zip in the cloned directory. Click “OK”.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0C71D08-B075-407D-8858-FB37B3F17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14" y="1851234"/>
            <a:ext cx="9401175" cy="4178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1501139" y="2176670"/>
            <a:ext cx="1963201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831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39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30 – </a:t>
            </a:r>
            <a:r>
              <a:rPr lang="en-US" dirty="0"/>
              <a:t>Under the User Repository dropdown, you should now see the HUD IP block.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53C8CA-54E6-49EA-AD96-9113F7AD2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01" y="1711880"/>
            <a:ext cx="8347766" cy="4173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67275" y="2712688"/>
            <a:ext cx="2209800" cy="440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07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62137" y="1783194"/>
            <a:ext cx="8467725" cy="4478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31 – </a:t>
            </a:r>
            <a:r>
              <a:rPr lang="en-US" dirty="0"/>
              <a:t>Float the block diagram by clicking the right-most icon in the top left corner of the diagram tab and maximize the window.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B11FEE7-8B9D-4AE9-84C1-5E2FECC8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1920616"/>
            <a:ext cx="8269356" cy="42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1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66875" y="1590676"/>
            <a:ext cx="8572500" cy="4514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93776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32 – </a:t>
            </a:r>
            <a:r>
              <a:rPr lang="en-US" dirty="0"/>
              <a:t>Add the following IP to the diagram: “Video Test Pattern Generator”, “Video Mixer”, and “HUD”.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148021E-2493-4BDA-AAF2-3660DCF4F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4" y="1688699"/>
            <a:ext cx="8361181" cy="4302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068694" y="2511979"/>
            <a:ext cx="3874905" cy="115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3000374" y="1754457"/>
            <a:ext cx="161926" cy="24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1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Pre-Lab</a:t>
            </a:r>
            <a:br>
              <a:rPr lang="en-US" dirty="0"/>
            </a:br>
            <a:r>
              <a:rPr lang="en-US" sz="4000" dirty="0"/>
              <a:t>Workshop Prerequisites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67025" y="1598529"/>
            <a:ext cx="6305550" cy="444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33 – </a:t>
            </a:r>
            <a:r>
              <a:rPr lang="en-US" dirty="0"/>
              <a:t>Double click on the Video Mixer block and configure it as below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73769" y="2198554"/>
            <a:ext cx="4417830" cy="2125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E6ACC79-FCEA-476D-AAC5-AC6C885C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9" y="1711880"/>
            <a:ext cx="6136417" cy="41978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8062909" y="5619750"/>
            <a:ext cx="547690" cy="27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7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38500" y="1598528"/>
            <a:ext cx="510540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34 – </a:t>
            </a:r>
            <a:r>
              <a:rPr lang="en-US" dirty="0"/>
              <a:t>Double click on the Test Pattern Generator block and configure it as below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1A390-E760-487E-932E-E3D4CA2A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37" y="1677990"/>
            <a:ext cx="4857750" cy="43732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33947" y="2666997"/>
            <a:ext cx="3128963" cy="2592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6669E-C09F-47FC-99BE-BBB033C89AEC}"/>
              </a:ext>
            </a:extLst>
          </p:cNvPr>
          <p:cNvSpPr/>
          <p:nvPr/>
        </p:nvSpPr>
        <p:spPr>
          <a:xfrm flipH="1">
            <a:off x="6896098" y="5721137"/>
            <a:ext cx="571499" cy="245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17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28800" y="1809750"/>
            <a:ext cx="8048625" cy="3606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35 – </a:t>
            </a:r>
            <a:r>
              <a:rPr lang="en-US" dirty="0"/>
              <a:t>Connect the Test Pattern Generator block to the Video Mixer block as shown below.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89E1A-78DD-417A-9ADE-BDE2D08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1" y="1898771"/>
            <a:ext cx="7810500" cy="3421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605210" y="3162299"/>
            <a:ext cx="4548189" cy="187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166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90675" y="1598529"/>
            <a:ext cx="8562975" cy="381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36 – </a:t>
            </a:r>
            <a:r>
              <a:rPr lang="en-US" dirty="0"/>
              <a:t>Connect the HUD IP to the Video Mixer block as shown below.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56159-8727-4B8C-B317-D1688408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06" y="1711880"/>
            <a:ext cx="8303396" cy="35861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528588" y="2124074"/>
            <a:ext cx="4862936" cy="1807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4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26494" y="1857609"/>
            <a:ext cx="6739011" cy="4047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37 – </a:t>
            </a:r>
            <a:r>
              <a:rPr lang="en-US" sz="1600" dirty="0"/>
              <a:t>Run the connection automation and for all three modules. Before clicking “OK”, set clock source for all </a:t>
            </a:r>
            <a:r>
              <a:rPr lang="en-US" sz="1600" dirty="0" err="1"/>
              <a:t>s_axi</a:t>
            </a:r>
            <a:r>
              <a:rPr lang="en-US" sz="1600" dirty="0"/>
              <a:t> interfaces to clk_out3 (50 MHz).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DDA46B-872B-48CB-96A2-EBC40311B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32" y="1970961"/>
            <a:ext cx="6480267" cy="3797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92134" y="3672840"/>
            <a:ext cx="2794041" cy="220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75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638300"/>
            <a:ext cx="8598329" cy="4546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90607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38 – </a:t>
            </a:r>
            <a:r>
              <a:rPr lang="en-US" dirty="0"/>
              <a:t>Check that the clocks for the HUD, Video TPG, and Video Mixer IP are connected to the 50 MHz clock network (clk_out3).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2FAE6BC-8DC0-48D4-B243-F51C2EF87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1783194"/>
            <a:ext cx="8309810" cy="4276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23244" y="2430828"/>
            <a:ext cx="4382630" cy="306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0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5" y="1711880"/>
            <a:ext cx="8315326" cy="4374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39 – </a:t>
            </a:r>
            <a:r>
              <a:rPr lang="en-US" dirty="0"/>
              <a:t>Add the following blocks to the diagram: “Video Timing Controller” and “Constant”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86E9591-F24E-447E-872A-0563A232F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04" y="1812712"/>
            <a:ext cx="8120187" cy="41785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>
            <a:off x="3200398" y="2505075"/>
            <a:ext cx="2066926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14651" y="1598528"/>
            <a:ext cx="657224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40 – </a:t>
            </a:r>
            <a:r>
              <a:rPr lang="en-US" dirty="0"/>
              <a:t>Double-click the Video Timing Controller on it to </a:t>
            </a:r>
            <a:r>
              <a:rPr lang="en-US" dirty="0" err="1"/>
              <a:t>recustomize</a:t>
            </a:r>
            <a:r>
              <a:rPr lang="en-US" dirty="0"/>
              <a:t> as shown below.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70AB68-0055-47A7-9CAE-0A8B08BF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711880"/>
            <a:ext cx="6412642" cy="43868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951868" y="2522892"/>
            <a:ext cx="4325481" cy="327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86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14575" y="1770323"/>
            <a:ext cx="73723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46376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41 – </a:t>
            </a:r>
            <a:r>
              <a:rPr lang="en-US" dirty="0"/>
              <a:t>Run the connection automation to connect the VTC into the AXI Network. Before clicking “OK”, ensure “ctrl” is selected and the clock source for the interface is set to clk_out1 (20 MHz).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213A40-BF8F-42AF-AAB9-C7B0EE491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83" y="1844748"/>
            <a:ext cx="7137478" cy="43563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581523" y="3696045"/>
            <a:ext cx="3581401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450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47850" y="1711880"/>
            <a:ext cx="8396399" cy="4403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42 – </a:t>
            </a:r>
            <a:r>
              <a:rPr lang="en-US" dirty="0"/>
              <a:t>Add a “AXI Stream to Video Out” IP block to the diagram.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6A21E32-04AB-4BF8-9FF9-1C9FA6C4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1" y="1793739"/>
            <a:ext cx="8153400" cy="41956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305298" y="2602307"/>
            <a:ext cx="1228728" cy="893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6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Required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911A5-75CE-4CF8-BECB-C47A2BA8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hardware is required to complete this series of labs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Digilent </a:t>
            </a:r>
            <a:r>
              <a:rPr lang="en-US" dirty="0">
                <a:hlinkClick r:id="rId3"/>
              </a:rPr>
              <a:t>Basys3 Development board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24201" y="1711879"/>
            <a:ext cx="5981700" cy="4472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43 – </a:t>
            </a:r>
            <a:r>
              <a:rPr lang="en-US" dirty="0"/>
              <a:t>Double-click the AXI4-Stream to Video Out block to </a:t>
            </a:r>
            <a:r>
              <a:rPr lang="en-US" dirty="0" err="1"/>
              <a:t>recustomize</a:t>
            </a:r>
            <a:r>
              <a:rPr lang="en-US" dirty="0"/>
              <a:t> as shown below.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24E61C-48A4-42AF-B5F3-60EE2D9C3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5" y="1792805"/>
            <a:ext cx="5783469" cy="42336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5029199" y="2738435"/>
            <a:ext cx="3886201" cy="290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93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28825" y="1657350"/>
            <a:ext cx="7696200" cy="4467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11019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44 – </a:t>
            </a:r>
            <a:r>
              <a:rPr lang="en-US" dirty="0"/>
              <a:t>Connect the </a:t>
            </a:r>
            <a:r>
              <a:rPr lang="en-US" dirty="0" err="1"/>
              <a:t>vtiming_out</a:t>
            </a:r>
            <a:r>
              <a:rPr lang="en-US" dirty="0"/>
              <a:t> port of the VTC to the </a:t>
            </a:r>
            <a:r>
              <a:rPr lang="en-US" dirty="0" err="1"/>
              <a:t>vtiming_in</a:t>
            </a:r>
            <a:r>
              <a:rPr lang="en-US" dirty="0"/>
              <a:t> port of the AXIS Vid Out IP as shown below.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1BF9D2-89FD-4DD9-AA5F-45119F37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61" y="1810439"/>
            <a:ext cx="7379970" cy="4162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4773491" y="2867024"/>
            <a:ext cx="3248025" cy="2514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8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66752" y="2400844"/>
            <a:ext cx="9029700" cy="2476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45 – </a:t>
            </a:r>
            <a:r>
              <a:rPr lang="en-US" dirty="0"/>
              <a:t>Connect the output of the Video Mixer to the AXIS Vid Out input as shown below.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7CAE-C175-4C88-B4C2-2583E138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2485590"/>
            <a:ext cx="8782050" cy="22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81150" y="1711880"/>
            <a:ext cx="8467725" cy="4422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46 – </a:t>
            </a:r>
            <a:r>
              <a:rPr lang="en-US" dirty="0"/>
              <a:t>Connect the </a:t>
            </a:r>
            <a:r>
              <a:rPr lang="en-US" dirty="0" err="1"/>
              <a:t>aclk</a:t>
            </a:r>
            <a:r>
              <a:rPr lang="en-US" dirty="0"/>
              <a:t> port of the AXIS Vid Out block to clk_out3 (50 MHz).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367DAF8-5E7C-40CC-97E1-E22CAE2B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22" y="1810758"/>
            <a:ext cx="8241673" cy="4241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V="1">
            <a:off x="3514725" y="2705098"/>
            <a:ext cx="5095875" cy="242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465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71674" y="1906848"/>
            <a:ext cx="8267701" cy="4332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47 – </a:t>
            </a:r>
            <a:r>
              <a:rPr lang="en-US" dirty="0"/>
              <a:t>Connect the Constant block to the 4 following ports as shown below: </a:t>
            </a:r>
            <a:r>
              <a:rPr lang="en-US" dirty="0" err="1"/>
              <a:t>clken</a:t>
            </a:r>
            <a:r>
              <a:rPr lang="en-US" dirty="0"/>
              <a:t> (VTC), </a:t>
            </a:r>
            <a:r>
              <a:rPr lang="en-US" dirty="0" err="1"/>
              <a:t>s_axi_aclken</a:t>
            </a:r>
            <a:r>
              <a:rPr lang="en-US" dirty="0"/>
              <a:t> (VTC), </a:t>
            </a:r>
            <a:r>
              <a:rPr lang="en-US" dirty="0" err="1"/>
              <a:t>aclken</a:t>
            </a:r>
            <a:r>
              <a:rPr lang="en-US" dirty="0"/>
              <a:t> (AXIS Vid Out), </a:t>
            </a:r>
            <a:r>
              <a:rPr lang="en-US" dirty="0" err="1"/>
              <a:t>vid_io_out_ce</a:t>
            </a:r>
            <a:r>
              <a:rPr lang="en-US" dirty="0"/>
              <a:t> (AXIS Vid Out)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54CEFC-E0B5-4021-9F6A-5C17C5FB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98" y="1988879"/>
            <a:ext cx="8113603" cy="4175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>
            <a:off x="3170341" y="2662238"/>
            <a:ext cx="2628900" cy="1533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87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62150" y="1866900"/>
            <a:ext cx="8001000" cy="3914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48 – </a:t>
            </a:r>
            <a:r>
              <a:rPr lang="en-US" dirty="0"/>
              <a:t>Connect </a:t>
            </a:r>
            <a:r>
              <a:rPr lang="en-US" dirty="0" err="1"/>
              <a:t>vtg_ce</a:t>
            </a:r>
            <a:r>
              <a:rPr lang="en-US" dirty="0"/>
              <a:t> (AXIS Vid Out) to </a:t>
            </a:r>
            <a:r>
              <a:rPr lang="en-US" dirty="0" err="1"/>
              <a:t>gen_clken</a:t>
            </a:r>
            <a:r>
              <a:rPr lang="en-US" dirty="0"/>
              <a:t> (VTC)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78B847-AA9F-4E47-849D-F157D155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76" y="1988879"/>
            <a:ext cx="7753350" cy="36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04975" y="1905000"/>
            <a:ext cx="8248650" cy="3990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49 – </a:t>
            </a:r>
            <a:r>
              <a:rPr lang="en-US" dirty="0"/>
              <a:t>Connect </a:t>
            </a:r>
            <a:r>
              <a:rPr lang="en-US" dirty="0" err="1"/>
              <a:t>sof_state_out</a:t>
            </a:r>
            <a:r>
              <a:rPr lang="en-US" dirty="0"/>
              <a:t> (AXIS Vid Out) to </a:t>
            </a:r>
            <a:r>
              <a:rPr lang="en-US" dirty="0" err="1"/>
              <a:t>sof_state</a:t>
            </a:r>
            <a:r>
              <a:rPr lang="en-US" dirty="0"/>
              <a:t> (VTC)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80942-1AFF-4001-AB00-9D0E0198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35" y="2028878"/>
            <a:ext cx="8050648" cy="36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5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00400" y="1600201"/>
            <a:ext cx="5029199" cy="475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50 – </a:t>
            </a:r>
            <a:r>
              <a:rPr lang="en-US" dirty="0"/>
              <a:t>Connect clk_out2 (25MHz) to </a:t>
            </a:r>
            <a:r>
              <a:rPr lang="en-US" dirty="0" err="1"/>
              <a:t>clk</a:t>
            </a:r>
            <a:r>
              <a:rPr lang="en-US" dirty="0"/>
              <a:t> (VTC) and </a:t>
            </a:r>
            <a:r>
              <a:rPr lang="en-US" dirty="0" err="1"/>
              <a:t>vid_io_out_clk</a:t>
            </a:r>
            <a:r>
              <a:rPr lang="en-US" dirty="0"/>
              <a:t> (AXIS Vid Out)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30BEF-0529-4B9D-AC97-D9A49443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712647"/>
            <a:ext cx="4710112" cy="44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6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43076" y="1809750"/>
            <a:ext cx="8134350" cy="4248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51 – </a:t>
            </a:r>
            <a:r>
              <a:rPr lang="en-US" dirty="0"/>
              <a:t>Click on the regenerate layout icon to make the diagram more understandable.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E9BE791-1A97-4FF5-8FE6-125C42851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08" y="1891334"/>
            <a:ext cx="7928502" cy="4079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3781423" y="1990724"/>
            <a:ext cx="142876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939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857625" y="1638259"/>
            <a:ext cx="4381499" cy="43624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52 – </a:t>
            </a:r>
            <a:r>
              <a:rPr lang="en-US" dirty="0"/>
              <a:t>Expand </a:t>
            </a:r>
            <a:r>
              <a:rPr lang="en-US" dirty="0" err="1"/>
              <a:t>vid_io_out</a:t>
            </a:r>
            <a:r>
              <a:rPr lang="en-US" dirty="0"/>
              <a:t> on the AXIS Video Out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7C20FD-4122-4AD4-B77C-20D4C9B2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800225"/>
            <a:ext cx="4051950" cy="40991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5591175" y="2305048"/>
            <a:ext cx="1181100" cy="112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Downloads and Installations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04D288-B5A5-43B3-B79B-66D3378E5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93816"/>
              </p:ext>
            </p:extLst>
          </p:nvPr>
        </p:nvGraphicFramePr>
        <p:xfrm>
          <a:off x="898867" y="2028360"/>
          <a:ext cx="10394266" cy="110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909">
                  <a:extLst>
                    <a:ext uri="{9D8B030D-6E8A-4147-A177-3AD203B41FA5}">
                      <a16:colId xmlns:a16="http://schemas.microsoft.com/office/drawing/2014/main" val="1523695496"/>
                    </a:ext>
                  </a:extLst>
                </a:gridCol>
                <a:gridCol w="5200357">
                  <a:extLst>
                    <a:ext uri="{9D8B030D-6E8A-4147-A177-3AD203B41FA5}">
                      <a16:colId xmlns:a16="http://schemas.microsoft.com/office/drawing/2014/main" val="187561519"/>
                    </a:ext>
                  </a:extLst>
                </a:gridCol>
              </a:tblGrid>
              <a:tr h="55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Vitis 2020.2 – Includes Vivado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87750"/>
                  </a:ext>
                </a:extLst>
              </a:tr>
              <a:tr h="550228">
                <a:tc>
                  <a:txBody>
                    <a:bodyPr/>
                    <a:lstStyle/>
                    <a:p>
                      <a:r>
                        <a:rPr lang="en-US" dirty="0"/>
                        <a:t>Source Project Files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205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and install the following at least one day prior to the workshop. This may take a significant amount of time and drive space.  </a:t>
            </a:r>
          </a:p>
        </p:txBody>
      </p:sp>
    </p:spTree>
    <p:extLst>
      <p:ext uri="{BB962C8B-B14F-4D97-AF65-F5344CB8AC3E}">
        <p14:creationId xmlns:p14="http://schemas.microsoft.com/office/powerpoint/2010/main" val="406948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24175" y="1638299"/>
            <a:ext cx="5848350" cy="4600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41132" y="93117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53 – </a:t>
            </a:r>
            <a:r>
              <a:rPr lang="en-US" sz="1600" dirty="0"/>
              <a:t>Make </a:t>
            </a:r>
            <a:r>
              <a:rPr lang="en-US" sz="1600" dirty="0" err="1"/>
              <a:t>vid_hsync</a:t>
            </a:r>
            <a:r>
              <a:rPr lang="en-US" sz="1600" dirty="0"/>
              <a:t> (AXIS Vid Out) external and rename it </a:t>
            </a:r>
            <a:r>
              <a:rPr lang="en-US" sz="1600" b="1" dirty="0" err="1"/>
              <a:t>Hsync</a:t>
            </a:r>
            <a:r>
              <a:rPr lang="en-US" sz="1600" b="1" dirty="0"/>
              <a:t>. </a:t>
            </a:r>
            <a:r>
              <a:rPr lang="en-US" sz="1600" i="1" dirty="0"/>
              <a:t>(Warning: External port names are case sensitive. Copy names exactly as shown in instructions as IO standards are set in constraints using port names.) </a:t>
            </a:r>
          </a:p>
          <a:p>
            <a:r>
              <a:rPr lang="en-US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C374E-12F7-46ED-95CA-8AFD2725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96" y="1735760"/>
            <a:ext cx="55721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1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28974" y="1638259"/>
            <a:ext cx="5572125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75221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54 – </a:t>
            </a:r>
            <a:r>
              <a:rPr lang="en-US" dirty="0"/>
              <a:t>Make </a:t>
            </a:r>
            <a:r>
              <a:rPr lang="en-US" dirty="0" err="1"/>
              <a:t>vid_vsync</a:t>
            </a:r>
            <a:r>
              <a:rPr lang="en-US" dirty="0"/>
              <a:t> (AXIS Vid Out) external and re-name it </a:t>
            </a:r>
            <a:r>
              <a:rPr lang="en-US" b="1" dirty="0" err="1"/>
              <a:t>Vsync</a:t>
            </a:r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536A-7FDC-45B7-945F-24EA8D2F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3" y="1782302"/>
            <a:ext cx="5253037" cy="42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219326" y="1828800"/>
            <a:ext cx="7346705" cy="426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55 – </a:t>
            </a:r>
            <a:r>
              <a:rPr lang="en-US" dirty="0"/>
              <a:t>Add in three “Slice” IP blocks and connect them to the </a:t>
            </a:r>
            <a:r>
              <a:rPr lang="en-US" dirty="0" err="1"/>
              <a:t>vid_data</a:t>
            </a:r>
            <a:r>
              <a:rPr lang="en-US" dirty="0"/>
              <a:t> output (AXIS Vid Out)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3CAA6-4B49-4D47-B347-B772E392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920992"/>
            <a:ext cx="7086600" cy="40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67000" y="1638259"/>
            <a:ext cx="5876925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56 – </a:t>
            </a:r>
            <a:r>
              <a:rPr lang="en-US" dirty="0"/>
              <a:t>Re-customize Slice 0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85CEFE-5C0C-413C-AAD3-7F6D5CFB3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33" y="1711880"/>
            <a:ext cx="5642841" cy="4365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538769" y="2857499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111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8926" y="1506195"/>
            <a:ext cx="6134100" cy="4799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57 – </a:t>
            </a:r>
            <a:r>
              <a:rPr lang="en-US" dirty="0"/>
              <a:t>Re-customize Slice 1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85B662A-D117-492D-87E4-94A37790B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54224"/>
            <a:ext cx="5886450" cy="4554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23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13787" y="1611846"/>
            <a:ext cx="5886450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58 – </a:t>
            </a:r>
            <a:r>
              <a:rPr lang="en-US" dirty="0"/>
              <a:t>Re-customize Slice 2 with the settings as below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06D30C-9C49-4EAB-828B-D8317434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49" y="1711880"/>
            <a:ext cx="5669126" cy="43859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05050" y="1895474"/>
            <a:ext cx="6419850" cy="4057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59 – </a:t>
            </a:r>
            <a:r>
              <a:rPr lang="en-US" dirty="0"/>
              <a:t>Make the three slice output ports external. Name them as follows: Slice0 &gt; </a:t>
            </a:r>
            <a:r>
              <a:rPr lang="en-US" dirty="0" err="1"/>
              <a:t>vgaRed</a:t>
            </a:r>
            <a:r>
              <a:rPr lang="en-US" dirty="0"/>
              <a:t>, Slice1 &gt; </a:t>
            </a:r>
            <a:r>
              <a:rPr lang="en-US" dirty="0" err="1"/>
              <a:t>vgaBlue</a:t>
            </a:r>
            <a:r>
              <a:rPr lang="en-US" dirty="0"/>
              <a:t>, Slice2 &gt; </a:t>
            </a:r>
            <a:r>
              <a:rPr lang="en-US" dirty="0" err="1"/>
              <a:t>vgaGreen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4891197" y="2893048"/>
            <a:ext cx="3719403" cy="103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CE3F1-621D-4B9C-A41C-5FD3E1AB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018385"/>
            <a:ext cx="6134100" cy="38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52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7825" y="1711880"/>
            <a:ext cx="8353425" cy="4441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60 – </a:t>
            </a:r>
            <a:r>
              <a:rPr lang="en-US" dirty="0"/>
              <a:t>Add in a new Processor System Reset block. Connect its clock input to clk_out2 (25 MHz).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2B52AC4-6F95-4E18-B8FB-106041992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9" y="1833470"/>
            <a:ext cx="8153400" cy="41956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795697" y="4181517"/>
            <a:ext cx="2909778" cy="1539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484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57325" y="1711880"/>
            <a:ext cx="8239125" cy="437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61 – </a:t>
            </a:r>
            <a:r>
              <a:rPr lang="en-US" dirty="0"/>
              <a:t>Connect </a:t>
            </a:r>
            <a:r>
              <a:rPr lang="en-US" dirty="0" err="1"/>
              <a:t>dcm_locked</a:t>
            </a:r>
            <a:r>
              <a:rPr lang="en-US" dirty="0"/>
              <a:t> signal (PSR) to locked (clock wizard).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97057C6-E08D-4EFA-A34C-DADDED57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4" y="1844947"/>
            <a:ext cx="8057543" cy="41462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671567" y="3980887"/>
            <a:ext cx="2909778" cy="1740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62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38276" y="1638259"/>
            <a:ext cx="8515350" cy="4457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62 – </a:t>
            </a:r>
            <a:r>
              <a:rPr lang="en-US" dirty="0"/>
              <a:t>Connect reset (clock wizard) to </a:t>
            </a:r>
            <a:r>
              <a:rPr lang="en-US" dirty="0" err="1"/>
              <a:t>ext_reset_in</a:t>
            </a:r>
            <a:r>
              <a:rPr lang="en-US" dirty="0"/>
              <a:t> (PSR).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387981C-71C2-4A82-A5EC-9276FEE3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711879"/>
            <a:ext cx="8316135" cy="42793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1657349" y="3798325"/>
            <a:ext cx="3762375" cy="1792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6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</a:t>
            </a:r>
            <a:br>
              <a:rPr lang="en-US" dirty="0"/>
            </a:br>
            <a:r>
              <a:rPr lang="en-US" dirty="0"/>
              <a:t>Creating Pong on the Basys3</a:t>
            </a:r>
            <a:br>
              <a:rPr lang="en-US" dirty="0"/>
            </a:b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336556" y="1934042"/>
            <a:ext cx="7229475" cy="375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63 – </a:t>
            </a:r>
            <a:r>
              <a:rPr lang="en-US" dirty="0"/>
              <a:t>Connect </a:t>
            </a:r>
            <a:r>
              <a:rPr lang="en-US" dirty="0" err="1"/>
              <a:t>peripheral_aresetn</a:t>
            </a:r>
            <a:r>
              <a:rPr lang="en-US" dirty="0"/>
              <a:t> (PSR) to </a:t>
            </a:r>
            <a:r>
              <a:rPr lang="en-US" dirty="0" err="1"/>
              <a:t>resetn</a:t>
            </a:r>
            <a:r>
              <a:rPr lang="en-US" dirty="0"/>
              <a:t> (VTC).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01192-6050-48F5-9AA8-34F2D4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19" y="2054847"/>
            <a:ext cx="6958012" cy="34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1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35956" y="2167986"/>
            <a:ext cx="8503079" cy="3282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64 – </a:t>
            </a:r>
            <a:r>
              <a:rPr lang="en-US" dirty="0"/>
              <a:t>Connect </a:t>
            </a:r>
            <a:r>
              <a:rPr lang="en-US" dirty="0" err="1"/>
              <a:t>peripheral_areset</a:t>
            </a:r>
            <a:r>
              <a:rPr lang="en-US" dirty="0"/>
              <a:t> (PSR) to </a:t>
            </a:r>
            <a:r>
              <a:rPr lang="en-US" dirty="0" err="1"/>
              <a:t>vid_in_out_reset</a:t>
            </a:r>
            <a:r>
              <a:rPr lang="en-US" dirty="0"/>
              <a:t> (AXIS Video Out).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97CC-76EB-4D8F-A5A0-66FF90C7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34" y="2289968"/>
            <a:ext cx="8277931" cy="30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90800" y="2018144"/>
            <a:ext cx="6819900" cy="4103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65 – </a:t>
            </a:r>
            <a:r>
              <a:rPr lang="en-US" dirty="0"/>
              <a:t>Connect the </a:t>
            </a:r>
            <a:r>
              <a:rPr lang="en-US" dirty="0" err="1"/>
              <a:t>peripheral_areset</a:t>
            </a:r>
            <a:r>
              <a:rPr lang="en-US" dirty="0"/>
              <a:t> from the reset block </a:t>
            </a:r>
            <a:r>
              <a:rPr lang="en-US" b="1" dirty="0"/>
              <a:t>associated with clk_out3</a:t>
            </a:r>
            <a:r>
              <a:rPr lang="en-US" dirty="0"/>
              <a:t> (50 MHz) to </a:t>
            </a:r>
            <a:r>
              <a:rPr lang="en-US" dirty="0" err="1"/>
              <a:t>aresetn</a:t>
            </a:r>
            <a:r>
              <a:rPr lang="en-US" dirty="0"/>
              <a:t> (AXIS Vid Out).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FB088-FC9F-454F-A214-093DA6BD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149769"/>
            <a:ext cx="6505575" cy="38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34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28976" y="2536825"/>
            <a:ext cx="5562600" cy="12668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66 – </a:t>
            </a:r>
            <a:r>
              <a:rPr lang="en-US" dirty="0"/>
              <a:t>Validate the design by right-clicking anywhere in the diagram and selecting “Validate Design”. We should see no errors or warnings.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ACF0BBA-788F-4311-9A32-D092C208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2651125"/>
            <a:ext cx="53816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87794" y="1937691"/>
            <a:ext cx="8239126" cy="375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67 – </a:t>
            </a:r>
            <a:r>
              <a:rPr lang="en-US" dirty="0"/>
              <a:t>Add in a new source through the Project Manager dropdown; select “Add or create constraints” when prompted. Select the .</a:t>
            </a:r>
            <a:r>
              <a:rPr lang="en-US" dirty="0" err="1"/>
              <a:t>xdc</a:t>
            </a:r>
            <a:r>
              <a:rPr lang="en-US" dirty="0"/>
              <a:t> file from the cloned directory as shown below and click “OK”.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FCD5097-C3CC-49F5-A3F6-5FFDD1901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054847"/>
            <a:ext cx="7981950" cy="35475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2105024" y="2423464"/>
            <a:ext cx="2854569" cy="282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607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43087" y="1711880"/>
            <a:ext cx="8505825" cy="4419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68 – </a:t>
            </a:r>
            <a:r>
              <a:rPr lang="en-US" dirty="0"/>
              <a:t>The final block design should look as below.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C451682-7A27-460C-879C-9A714768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33" y="1785500"/>
            <a:ext cx="8316136" cy="42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0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571750" y="2828925"/>
            <a:ext cx="6534150" cy="1628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69 – </a:t>
            </a:r>
            <a:r>
              <a:rPr lang="en-US" dirty="0"/>
              <a:t>Under Flow Navigator &gt; Program and Debug, select “Generate Bitstream”. Click “Yes” if given the dialogue below.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F54D21-970B-42A6-BD81-FC42248FC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953201"/>
            <a:ext cx="6286500" cy="1381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7038974" y="3790949"/>
            <a:ext cx="809625" cy="46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81375" y="2028825"/>
            <a:ext cx="5076825" cy="3829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13686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70 –</a:t>
            </a:r>
            <a:r>
              <a:rPr lang="en-US" dirty="0"/>
              <a:t>Configure runs as below and select “OK”. This may take some time—the status of synthesis and implementation runs preceding bitstream generation can be monitored under the “Design Runs” tab.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030C0E-6630-4158-9D6A-D27B85B4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31047"/>
            <a:ext cx="4838700" cy="3600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653D4-DAC7-4C9C-BD9F-3420A1CFCFFF}"/>
              </a:ext>
            </a:extLst>
          </p:cNvPr>
          <p:cNvSpPr/>
          <p:nvPr/>
        </p:nvSpPr>
        <p:spPr>
          <a:xfrm flipH="1" flipV="1">
            <a:off x="6324599" y="5219741"/>
            <a:ext cx="962026" cy="409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1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45920" y="1598528"/>
            <a:ext cx="8598329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Vivado 2020.2. Under “Tasks”, open “</a:t>
            </a:r>
            <a:r>
              <a:rPr lang="en-US" dirty="0" err="1"/>
              <a:t>XHub</a:t>
            </a:r>
            <a:r>
              <a:rPr lang="en-US" dirty="0"/>
              <a:t> Stores”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84516F-FD13-4526-A062-E6F3A174E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10" y="1781889"/>
            <a:ext cx="8339947" cy="4219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9B69AD-383B-4FBD-9871-9BE40B97AD61}"/>
              </a:ext>
            </a:extLst>
          </p:cNvPr>
          <p:cNvSpPr/>
          <p:nvPr/>
        </p:nvSpPr>
        <p:spPr>
          <a:xfrm>
            <a:off x="1933303" y="3901440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95575" y="1619250"/>
            <a:ext cx="6248400" cy="4565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Crowd Supply: </a:t>
            </a:r>
            <a:r>
              <a:rPr lang="en-US" sz="2800" b="1" dirty="0"/>
              <a:t>Lab One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956275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– </a:t>
            </a:r>
            <a:r>
              <a:rPr lang="en-US" dirty="0"/>
              <a:t>In the </a:t>
            </a:r>
            <a:r>
              <a:rPr lang="en-US" dirty="0" err="1"/>
              <a:t>XHub</a:t>
            </a:r>
            <a:r>
              <a:rPr lang="en-US" dirty="0"/>
              <a:t> Store, navigate to the “Boards” tab and search for the “Basys3”. Right-click “Basys3” and select “Install”.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One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C938BF-4639-43D2-98AE-D62BD105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8" y="1725823"/>
            <a:ext cx="6019008" cy="4331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B9273-B6FD-4B54-B282-9C80DD3B65CB}"/>
              </a:ext>
            </a:extLst>
          </p:cNvPr>
          <p:cNvSpPr/>
          <p:nvPr/>
        </p:nvSpPr>
        <p:spPr>
          <a:xfrm>
            <a:off x="3161212" y="4133354"/>
            <a:ext cx="635726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73B9CC-03A2-422B-B82D-1A623A5988B4}"/>
              </a:ext>
            </a:extLst>
          </p:cNvPr>
          <p:cNvSpPr/>
          <p:nvPr/>
        </p:nvSpPr>
        <p:spPr>
          <a:xfrm>
            <a:off x="3398808" y="2171489"/>
            <a:ext cx="398130" cy="14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3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</TotalTime>
  <Words>3441</Words>
  <Application>Microsoft Office PowerPoint</Application>
  <PresentationFormat>Widescreen</PresentationFormat>
  <Paragraphs>470</Paragraphs>
  <Slides>77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Microsoft Sans Serif</vt:lpstr>
      <vt:lpstr>Office Theme</vt:lpstr>
      <vt:lpstr>PowerPoint Presentation</vt:lpstr>
      <vt:lpstr>Table of Contents</vt:lpstr>
      <vt:lpstr>About this Workbook</vt:lpstr>
      <vt:lpstr>Pre-Lab Workshop Prerequisites</vt:lpstr>
      <vt:lpstr>Required Hardware</vt:lpstr>
      <vt:lpstr>Downloads and Installations</vt:lpstr>
      <vt:lpstr>Lab  Creating Pong on the Basys3 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  <vt:lpstr>Crowd Supply: Lab 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To</dc:creator>
  <cp:keywords>No Markings, , , , , , , , ,</cp:keywords>
  <cp:lastModifiedBy>Megan Visaya</cp:lastModifiedBy>
  <cp:revision>639</cp:revision>
  <dcterms:created xsi:type="dcterms:W3CDTF">2020-04-22T00:16:49Z</dcterms:created>
  <dcterms:modified xsi:type="dcterms:W3CDTF">2021-03-11T05:49:50Z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49da3d56-dfb3-473c-9313-c24a0b174cf2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